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2"/>
      <p:bold r:id="rId13"/>
    </p:embeddedFont>
  </p:embeddedFontLst>
  <p:custDataLst>
    <p:tags r:id="rId1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qayIJxWs6vH4FVQNMKRm/+Isz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10" name="Google Shape;11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17" name="Google Shape;11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24" name="Google Shape;12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31" name="Google Shape;13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7" name="Google Shape;13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as</a:t>
            </a:r>
            <a:endParaRPr/>
          </a:p>
        </p:txBody>
      </p:sp>
      <p:sp>
        <p:nvSpPr>
          <p:cNvPr id="138" name="Google Shape;13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1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" name="Google Shape;27;p12"/>
            <p:cNvSpPr/>
            <p:nvPr/>
          </p:nvSpPr>
          <p:spPr>
            <a:xfrm>
              <a:off x="0" y="0"/>
              <a:ext cx="2208" cy="4320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" name="Google Shape;28;p12"/>
            <p:cNvSpPr/>
            <p:nvPr/>
          </p:nvSpPr>
          <p:spPr>
            <a:xfrm>
              <a:off x="1081" y="1065"/>
              <a:ext cx="4679" cy="159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29" name="Google Shape;29;p12"/>
            <p:cNvGrpSpPr/>
            <p:nvPr/>
          </p:nvGrpSpPr>
          <p:grpSpPr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0" name="Google Shape;30;p12"/>
              <p:cNvSpPr/>
              <p:nvPr/>
            </p:nvSpPr>
            <p:spPr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1" name="Google Shape;31;p12"/>
              <p:cNvSpPr/>
              <p:nvPr/>
            </p:nvSpPr>
            <p:spPr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" name="Google Shape;32;p12"/>
              <p:cNvSpPr/>
              <p:nvPr/>
            </p:nvSpPr>
            <p:spPr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3" name="Google Shape;33;p12"/>
              <p:cNvSpPr/>
              <p:nvPr/>
            </p:nvSpPr>
            <p:spPr>
              <a:xfrm>
                <a:off x="719" y="2257"/>
                <a:ext cx="368" cy="404"/>
              </a:xfrm>
              <a:prstGeom prst="rect">
                <a:avLst/>
              </a:prstGeom>
              <a:solidFill>
                <a:srgbClr val="2683B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4" name="Google Shape;34;p12"/>
              <p:cNvSpPr/>
              <p:nvPr/>
            </p:nvSpPr>
            <p:spPr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" name="Google Shape;35;p12"/>
              <p:cNvSpPr/>
              <p:nvPr/>
            </p:nvSpPr>
            <p:spPr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6" name="Google Shape;36;p12"/>
              <p:cNvSpPr/>
              <p:nvPr/>
            </p:nvSpPr>
            <p:spPr>
              <a:xfrm>
                <a:off x="0" y="1464"/>
                <a:ext cx="367" cy="399"/>
              </a:xfrm>
              <a:prstGeom prst="rect">
                <a:avLst/>
              </a:prstGeom>
              <a:solidFill>
                <a:srgbClr val="2683B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7" name="Google Shape;37;p12"/>
              <p:cNvSpPr/>
              <p:nvPr/>
            </p:nvSpPr>
            <p:spPr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8" name="Google Shape;38;p12"/>
              <p:cNvSpPr/>
              <p:nvPr/>
            </p:nvSpPr>
            <p:spPr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9" name="Google Shape;39;p12"/>
              <p:cNvSpPr/>
              <p:nvPr/>
            </p:nvSpPr>
            <p:spPr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</p:grpSp>
      <p:sp>
        <p:nvSpPr>
          <p:cNvPr id="40" name="Google Shape;40;p12"/>
          <p:cNvSpPr txBox="1">
            <a:spLocks noGrp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pic>
        <p:nvPicPr>
          <p:cNvPr id="42" name="Google Shape;42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55943" y="152400"/>
            <a:ext cx="1477657" cy="138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2781300" y="-114300"/>
            <a:ext cx="35814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3"/>
          <p:cNvSpPr txBox="1">
            <a:spLocks noGrp="1"/>
          </p:cNvSpPr>
          <p:nvPr>
            <p:ph type="title"/>
          </p:nvPr>
        </p:nvSpPr>
        <p:spPr>
          <a:xfrm rot="5400000">
            <a:off x="5067300" y="2171700"/>
            <a:ext cx="51816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body" idx="1"/>
          </p:nvPr>
        </p:nvSpPr>
        <p:spPr>
          <a:xfrm rot="5400000">
            <a:off x="876300" y="190500"/>
            <a:ext cx="51816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2 Content" type="objAndTwoObj">
  <p:cSld name="OBJECT_AND_TWO_OBJECT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5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4038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body" idx="2"/>
          </p:nvPr>
        </p:nvSpPr>
        <p:spPr>
          <a:xfrm>
            <a:off x="4648200" y="2209800"/>
            <a:ext cx="40386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body" idx="3"/>
          </p:nvPr>
        </p:nvSpPr>
        <p:spPr>
          <a:xfrm>
            <a:off x="4648200" y="4076700"/>
            <a:ext cx="40386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objOnly">
  <p:cSld name="OBJECT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6"/>
          <p:cNvSpPr txBox="1">
            <a:spLocks noGrp="1"/>
          </p:cNvSpPr>
          <p:nvPr>
            <p:ph type="body" idx="1"/>
          </p:nvPr>
        </p:nvSpPr>
        <p:spPr>
          <a:xfrm>
            <a:off x="457200" y="6096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l"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4038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marL="914400" lvl="1" indent="-350519" algn="l">
              <a:spcBef>
                <a:spcPts val="480"/>
              </a:spcBef>
              <a:spcAft>
                <a:spcPts val="0"/>
              </a:spcAft>
              <a:buSzPts val="1920"/>
              <a:buChar char="◻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body" idx="2"/>
          </p:nvPr>
        </p:nvSpPr>
        <p:spPr>
          <a:xfrm>
            <a:off x="4648200" y="2209800"/>
            <a:ext cx="4038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560"/>
              </a:spcBef>
              <a:spcAft>
                <a:spcPts val="0"/>
              </a:spcAft>
              <a:buSzPts val="2100"/>
              <a:buChar char="■"/>
              <a:defRPr sz="2800"/>
            </a:lvl1pPr>
            <a:lvl2pPr marL="914400" lvl="1" indent="-350519" algn="l">
              <a:spcBef>
                <a:spcPts val="480"/>
              </a:spcBef>
              <a:spcAft>
                <a:spcPts val="0"/>
              </a:spcAft>
              <a:buSzPts val="1920"/>
              <a:buChar char="◻"/>
              <a:defRPr sz="2400"/>
            </a:lvl2pPr>
            <a:lvl3pPr marL="1371600" lvl="2" indent="-31115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◻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marL="914400" lvl="1" indent="-330200" algn="l">
              <a:spcBef>
                <a:spcPts val="400"/>
              </a:spcBef>
              <a:spcAft>
                <a:spcPts val="0"/>
              </a:spcAft>
              <a:buSzPts val="1600"/>
              <a:buChar char="◻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◻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8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17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480"/>
              </a:spcBef>
              <a:spcAft>
                <a:spcPts val="0"/>
              </a:spcAft>
              <a:buSzPts val="1800"/>
              <a:buChar char="■"/>
              <a:defRPr sz="2400"/>
            </a:lvl1pPr>
            <a:lvl2pPr marL="914400" lvl="1" indent="-330200" algn="l">
              <a:spcBef>
                <a:spcPts val="400"/>
              </a:spcBef>
              <a:spcAft>
                <a:spcPts val="0"/>
              </a:spcAft>
              <a:buSzPts val="1600"/>
              <a:buChar char="◻"/>
              <a:defRPr sz="2000"/>
            </a:lvl2pPr>
            <a:lvl3pPr marL="1371600" lvl="2" indent="-302894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◻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640"/>
              </a:spcBef>
              <a:spcAft>
                <a:spcPts val="0"/>
              </a:spcAft>
              <a:buSzPts val="2400"/>
              <a:buChar char="■"/>
              <a:defRPr sz="3200"/>
            </a:lvl1pPr>
            <a:lvl2pPr marL="914400" lvl="1" indent="-370840" algn="l">
              <a:spcBef>
                <a:spcPts val="560"/>
              </a:spcBef>
              <a:spcAft>
                <a:spcPts val="0"/>
              </a:spcAft>
              <a:buSzPts val="2240"/>
              <a:buChar char="◻"/>
              <a:defRPr sz="2800"/>
            </a:lvl2pPr>
            <a:lvl3pPr marL="1371600" lvl="2" indent="-32766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marL="1828800" lvl="3" indent="-317500" algn="l">
              <a:spcBef>
                <a:spcPts val="400"/>
              </a:spcBef>
              <a:spcAft>
                <a:spcPts val="0"/>
              </a:spcAft>
              <a:buSzPts val="1400"/>
              <a:buChar char="◻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64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Noto Sans Symbols"/>
              <a:buChar char="■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0840" algn="l" rtl="0">
              <a:spcBef>
                <a:spcPts val="560"/>
              </a:spcBef>
              <a:spcAft>
                <a:spcPts val="0"/>
              </a:spcAft>
              <a:buClr>
                <a:srgbClr val="0070C0"/>
              </a:buClr>
              <a:buSzPts val="2240"/>
              <a:buFont typeface="Noto Sans Symbols"/>
              <a:buChar char="◻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7660" algn="l" rtl="0">
              <a:spcBef>
                <a:spcPts val="480"/>
              </a:spcBef>
              <a:spcAft>
                <a:spcPts val="0"/>
              </a:spcAft>
              <a:buClr>
                <a:srgbClr val="0070C0"/>
              </a:buClr>
              <a:buSzPts val="156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Pts val="1400"/>
              <a:buFont typeface="Noto Sans Symbols"/>
              <a:buChar char="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noFill/>
          <a:ln w="9525" cap="flat" cmpd="sng">
            <a:solidFill>
              <a:schemeClr val="l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11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" name="Google Shape;13;p11"/>
            <p:cNvSpPr/>
            <p:nvPr/>
          </p:nvSpPr>
          <p:spPr>
            <a:xfrm>
              <a:off x="0" y="0"/>
              <a:ext cx="180" cy="336"/>
            </a:xfrm>
            <a:prstGeom prst="rect">
              <a:avLst/>
            </a:prstGeom>
            <a:gradFill>
              <a:gsLst>
                <a:gs pos="0">
                  <a:schemeClr val="folHlink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260" y="85"/>
              <a:ext cx="5500" cy="173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1"/>
            <p:cNvSpPr/>
            <p:nvPr/>
          </p:nvSpPr>
          <p:spPr>
            <a:xfrm>
              <a:off x="83" y="86"/>
              <a:ext cx="89" cy="87"/>
            </a:xfrm>
            <a:prstGeom prst="rect">
              <a:avLst/>
            </a:prstGeom>
            <a:solidFill>
              <a:srgbClr val="2683B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" name="Google Shape;20;p11"/>
            <p:cNvSpPr/>
            <p:nvPr/>
          </p:nvSpPr>
          <p:spPr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1"/>
          <p:cNvSpPr/>
          <p:nvPr/>
        </p:nvSpPr>
        <p:spPr>
          <a:xfrm>
            <a:off x="5257800" y="6019800"/>
            <a:ext cx="3048000" cy="609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1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105400" y="6180116"/>
            <a:ext cx="3352800" cy="52548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aa.alaska.edu/academics/office-of-academic-affairs/institutional-accredit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subillings.edu/assessment/pdf/MSUB%20Mid%20Cycle%20Report%202021%20final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a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NWCCU Accreditation Spring 2022 Update</a:t>
            </a:r>
            <a:endParaRPr/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lang="en-US"/>
              <a:t>Maren Haavig, Interim Provost &amp; Accreditation Liaison Officer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UAS Accreditation Timeline	</a:t>
            </a:r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/>
              <a:t>July 2019:  Reaffirmation of Accreditation</a:t>
            </a: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400"/>
              <a:buChar char="■"/>
            </a:pPr>
            <a:r>
              <a:rPr lang="en-US"/>
              <a:t>April 2022:  Year 3:  Mid-Cycle Review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SzPts val="2400"/>
              <a:buChar char="■"/>
            </a:pPr>
            <a:r>
              <a:rPr lang="en-US"/>
              <a:t>April 2026:  Year 7:   Evaluation of Institutional Effectiveness 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April 2022 Mid-Cycle Review Visit - What to </a:t>
            </a:r>
            <a:r>
              <a:rPr lang="en-US" sz="3600" dirty="0" smtClean="0"/>
              <a:t>expect…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endParaRPr dirty="0"/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100"/>
              <a:buChar char="■"/>
            </a:pPr>
            <a:r>
              <a:rPr lang="en-US" sz="2800" dirty="0"/>
              <a:t>April 14 &amp; 15, 2022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100"/>
              <a:buChar char="■"/>
            </a:pPr>
            <a:r>
              <a:rPr lang="en-US" sz="2800" dirty="0"/>
              <a:t>Team of two – virtual….or not!</a:t>
            </a:r>
            <a:endParaRPr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100"/>
              <a:buChar char="■"/>
            </a:pPr>
            <a:r>
              <a:rPr lang="en-US" sz="2800" dirty="0"/>
              <a:t>Formative Evaluation  - Evaluators provide feedback as we progress towards Year 7 </a:t>
            </a:r>
            <a:r>
              <a:rPr lang="en-US" sz="2800" i="1" dirty="0" smtClean="0"/>
              <a:t>Evaluation of Institutional Effectiveness</a:t>
            </a:r>
            <a:endParaRPr sz="2800" i="1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100"/>
              <a:buChar char="■"/>
            </a:pPr>
            <a:r>
              <a:rPr lang="en-US" sz="2800" dirty="0"/>
              <a:t>“Less Intense” than our April 2019 visit</a:t>
            </a: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100"/>
              <a:buChar char="■"/>
            </a:pPr>
            <a:r>
              <a:rPr lang="en-US" sz="2800" dirty="0"/>
              <a:t>Areas of focus include mission fulfillment, student achievement, and assessment of student learning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Mid-Cycle Self Evaluation  – What will it include?  </a:t>
            </a: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 sz="2400"/>
              <a:t>Report due to NWCCU February 28, 2022.  Probably less than 30 pages!  Check out some examples: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SzPts val="1600"/>
              <a:buChar char="◻"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University of Alaska Anchorage </a:t>
            </a:r>
            <a:endParaRPr sz="2000"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SzPts val="1600"/>
              <a:buChar char="◻"/>
            </a:pPr>
            <a:r>
              <a:rPr lang="en-US" sz="2000" u="sng">
                <a:solidFill>
                  <a:schemeClr val="hlink"/>
                </a:solidFill>
                <a:hlinkClick r:id="rId4"/>
              </a:rPr>
              <a:t>Montana State University Billings</a:t>
            </a:r>
            <a:endParaRPr sz="20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1800"/>
              <a:buChar char="■"/>
            </a:pPr>
            <a:r>
              <a:rPr lang="en-US" sz="2400"/>
              <a:t>Executive Summary – describe our efforts towards Mission Fulfillment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SzPts val="1600"/>
              <a:buChar char="◻"/>
            </a:pPr>
            <a:r>
              <a:rPr lang="en-US" sz="2000"/>
              <a:t>Strategic Plan – Mission, Vision, Values and Core Objectives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SzPts val="1600"/>
              <a:buChar char="◻"/>
            </a:pPr>
            <a:r>
              <a:rPr lang="en-US" sz="2000"/>
              <a:t>Efforts to identify metrics and goals to measure fulfillment of Core Objectives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Mid-Cycle Self-Evaluation – What will it include?  </a:t>
            </a:r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-US" sz="2400"/>
              <a:t>Focus on Student Achievement </a:t>
            </a:r>
            <a:endParaRPr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What are our student achievement measures, and ongoing self-reflection</a:t>
            </a:r>
            <a:endParaRPr/>
          </a:p>
          <a:p>
            <a:pPr marL="457200" lvl="1" indent="0" algn="l" rtl="0">
              <a:spcBef>
                <a:spcPts val="440"/>
              </a:spcBef>
              <a:spcAft>
                <a:spcPts val="0"/>
              </a:spcAft>
              <a:buSzPts val="1760"/>
              <a:buNone/>
            </a:pPr>
            <a:endParaRPr sz="220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Comparative date from at least five institutions</a:t>
            </a:r>
            <a:endParaRPr/>
          </a:p>
          <a:p>
            <a:pPr marL="457200" lvl="1" indent="0" algn="l" rtl="0">
              <a:spcBef>
                <a:spcPts val="440"/>
              </a:spcBef>
              <a:spcAft>
                <a:spcPts val="0"/>
              </a:spcAft>
              <a:buSzPts val="1760"/>
              <a:buNone/>
            </a:pPr>
            <a:endParaRPr sz="220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Published indicators including (but not limited to) persistence, completion, retention, and post-graduation success student </a:t>
            </a:r>
            <a:r>
              <a:rPr lang="en-US" sz="2200" i="1"/>
              <a:t>disaggregated by race, ethnicity, age, gender, socioeconomic status, first generation college student, Pell status, etc.</a:t>
            </a:r>
            <a:r>
              <a:rPr lang="en-US" sz="2200"/>
              <a:t> 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Mid-Cycle Self-Evaluation – What will it include?  </a:t>
            </a:r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/>
              <a:t>Examples of Programmatic Assessment 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SzPts val="2240"/>
              <a:buChar char="◻"/>
            </a:pPr>
            <a:r>
              <a:rPr lang="en-US"/>
              <a:t>At least two program assessments as evidence of a continuous process of improvement that best represent UAS’s institutional assessment efforts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SzPts val="2240"/>
              <a:buChar char="◻"/>
            </a:pPr>
            <a:r>
              <a:rPr lang="en-US"/>
              <a:t>Programs that are approved by a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CHEA-recognized</a:t>
            </a:r>
            <a:r>
              <a:rPr lang="en-US"/>
              <a:t> accreditor are discouraged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Mid-Cycle Self-Evaluation – What will it include?  </a:t>
            </a:r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-US"/>
              <a:t>How Will We Move Forward?  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SzPts val="2240"/>
              <a:buChar char="◻"/>
            </a:pPr>
            <a:r>
              <a:rPr lang="en-US"/>
              <a:t>Reflections on efforts or initiative we plan on undertaking as we prepare for our Year Seven Evaluation of Institutional Effectiveness 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560"/>
              <a:buChar char="■"/>
            </a:pPr>
            <a:r>
              <a:rPr lang="en-US"/>
              <a:t>Alaska Native Success Initiative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560"/>
              <a:buChar char="■"/>
            </a:pPr>
            <a:r>
              <a:rPr lang="en-US"/>
              <a:t>Strategic Enrollment Plan Task Force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560"/>
              <a:buChar char="■"/>
            </a:pPr>
            <a:r>
              <a:rPr lang="en-US"/>
              <a:t>Retention Workgroup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560"/>
              <a:buChar char="■"/>
            </a:pPr>
            <a:r>
              <a:rPr lang="en-US"/>
              <a:t>Provost Assessment Program Workgroup</a:t>
            </a:r>
            <a:endParaRPr/>
          </a:p>
          <a:p>
            <a:pPr marL="1143000" lvl="2" indent="-228600" algn="l" rtl="0">
              <a:spcBef>
                <a:spcPts val="480"/>
              </a:spcBef>
              <a:spcAft>
                <a:spcPts val="0"/>
              </a:spcAft>
              <a:buSzPts val="1560"/>
              <a:buChar char="■"/>
            </a:pPr>
            <a:r>
              <a:rPr lang="en-US"/>
              <a:t>And more……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"/>
          <p:cNvSpPr txBox="1">
            <a:spLocks noGrp="1"/>
          </p:cNvSpPr>
          <p:nvPr>
            <p:ph type="title"/>
          </p:nvPr>
        </p:nvSpPr>
        <p:spPr>
          <a:xfrm>
            <a:off x="533400" y="609600"/>
            <a:ext cx="80010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Mid-Cycle Self-Evaluation – What will it include?  </a:t>
            </a:r>
            <a:endParaRPr/>
          </a:p>
        </p:txBody>
      </p:sp>
      <p:sp>
        <p:nvSpPr>
          <p:cNvPr id="141" name="Google Shape;141;p9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100"/>
              <a:buChar char="■"/>
            </a:pPr>
            <a:r>
              <a:rPr lang="en-US" sz="2800"/>
              <a:t>Last but not least, address prior recommendations:</a:t>
            </a:r>
            <a:endParaRPr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Stabilize its administrative team and structure, as well as employ a sufficient number of qualified personnel, in order to fulfill its mission and achieve its strategic priorities</a:t>
            </a:r>
            <a:endParaRPr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Expand on the strong progress made in the analysis and use of disaggregated demographic and learning outcomes data in order to support the evaluation of mission fulfillment</a:t>
            </a:r>
            <a:endParaRPr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SzPts val="1760"/>
              <a:buChar char="◻"/>
            </a:pPr>
            <a:r>
              <a:rPr lang="en-US" sz="2200"/>
              <a:t>Revise and refine its objectives and indicators to better inform its future planning and decision-making   </a:t>
            </a:r>
            <a:endParaRPr/>
          </a:p>
          <a:p>
            <a:pPr marL="342900" lvl="0" indent="-190500" algn="l" rtl="0">
              <a:spcBef>
                <a:spcPts val="64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>
            <a:spLocks noGrp="1"/>
          </p:cNvSpPr>
          <p:nvPr>
            <p:ph type="ctrTitle"/>
          </p:nvPr>
        </p:nvSpPr>
        <p:spPr>
          <a:xfrm>
            <a:off x="3505200" y="1447800"/>
            <a:ext cx="53340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We got this!  </a:t>
            </a:r>
            <a:endParaRPr sz="40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NWCCU Accreditation Spring 2022 Updat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UAS Accreditation Timeline&amp;amp;#x09;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pril 2022 Mid-Cycle Review Visit - What to expect… &amp;amp;#x09;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Mid-Cycle Self Evaluation  – What will it include?  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Mid-Cycle Self-Evaluation – What will it include?  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Mid-Cycle Self-Evaluation – What will it include?  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Mid-Cycle Self-Evaluation – What will it include?  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Mid-Cycle Self-Evaluation – What will it include?  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We got this!  &amp;quot;&quot;/&gt;&lt;property id=&quot;20307&quot; value=&quot;264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ixel">
  <a:themeElements>
    <a:clrScheme name="">
      <a:dk1>
        <a:srgbClr val="000000"/>
      </a:dk1>
      <a:lt1>
        <a:srgbClr val="FFFFFF"/>
      </a:lt1>
      <a:dk2>
        <a:srgbClr val="000000"/>
      </a:dk2>
      <a:lt2>
        <a:srgbClr val="0A038F"/>
      </a:lt2>
      <a:accent1>
        <a:srgbClr val="52A8DC"/>
      </a:accent1>
      <a:accent2>
        <a:srgbClr val="90A6D6"/>
      </a:accent2>
      <a:accent3>
        <a:srgbClr val="FFFFFF"/>
      </a:accent3>
      <a:accent4>
        <a:srgbClr val="000000"/>
      </a:accent4>
      <a:accent5>
        <a:srgbClr val="B3D1EB"/>
      </a:accent5>
      <a:accent6>
        <a:srgbClr val="8296C2"/>
      </a:accent6>
      <a:hlink>
        <a:srgbClr val="000099"/>
      </a:hlink>
      <a:folHlink>
        <a:srgbClr val="BADFF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449</Words>
  <Application>Microsoft Office PowerPoint</Application>
  <PresentationFormat>On-screen Show (4:3)</PresentationFormat>
  <Paragraphs>60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Noto Sans Symbols</vt:lpstr>
      <vt:lpstr>Arial Black</vt:lpstr>
      <vt:lpstr>Arial</vt:lpstr>
      <vt:lpstr>Times New Roman</vt:lpstr>
      <vt:lpstr>Pixel</vt:lpstr>
      <vt:lpstr>NWCCU Accreditation Spring 2022 Update</vt:lpstr>
      <vt:lpstr>UAS Accreditation Timeline </vt:lpstr>
      <vt:lpstr>April 2022 Mid-Cycle Review Visit - What to expect…  </vt:lpstr>
      <vt:lpstr>Mid-Cycle Self Evaluation  – What will it include?  </vt:lpstr>
      <vt:lpstr>Mid-Cycle Self-Evaluation – What will it include?  </vt:lpstr>
      <vt:lpstr>Mid-Cycle Self-Evaluation – What will it include?  </vt:lpstr>
      <vt:lpstr>Mid-Cycle Self-Evaluation – What will it include?  </vt:lpstr>
      <vt:lpstr>Mid-Cycle Self-Evaluation – What will it include?  </vt:lpstr>
      <vt:lpstr>We got this!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NWCCU Accreditation Spring 2022 Update</dc:title>
  <dc:creator>lejohnson</dc:creator>
  <cp:lastModifiedBy>Anita Parrish</cp:lastModifiedBy>
  <cp:revision>3</cp:revision>
  <dcterms:created xsi:type="dcterms:W3CDTF">2007-08-30T20:11:03Z</dcterms:created>
  <dcterms:modified xsi:type="dcterms:W3CDTF">2022-01-04T23:20:23Z</dcterms:modified>
</cp:coreProperties>
</file>